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69" r:id="rId7"/>
    <p:sldId id="270" r:id="rId8"/>
    <p:sldId id="274" r:id="rId9"/>
    <p:sldId id="271" r:id="rId10"/>
    <p:sldId id="272" r:id="rId11"/>
    <p:sldId id="273" r:id="rId12"/>
    <p:sldId id="275" r:id="rId13"/>
    <p:sldId id="276" r:id="rId14"/>
    <p:sldId id="27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99" autoAdjust="0"/>
    <p:restoredTop sz="94660"/>
  </p:normalViewPr>
  <p:slideViewPr>
    <p:cSldViewPr snapToGrid="0" showGuides="1">
      <p:cViewPr varScale="1">
        <p:scale>
          <a:sx n="137" d="100"/>
          <a:sy n="137" d="100"/>
        </p:scale>
        <p:origin x="208" y="6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8" d="100"/>
          <a:sy n="58" d="100"/>
        </p:scale>
        <p:origin x="197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5/15/23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5/15/23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>
                <a:latin typeface="Arial" pitchFamily="34" charset="0"/>
                <a:cs typeface="Arial" pitchFamily="34" charset="0"/>
              </a:rPr>
              <a:t>NOTE:</a:t>
            </a:r>
          </a:p>
          <a:p>
            <a:r>
              <a:rPr lang="en-US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50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1" dirty="0">
                <a:latin typeface="Arial" pitchFamily="34" charset="0"/>
                <a:cs typeface="Arial" pitchFamily="34" charset="0"/>
              </a:rPr>
              <a:t>NOTE:</a:t>
            </a:r>
          </a:p>
          <a:p>
            <a:r>
              <a:rPr lang="en-US" i="1" dirty="0">
                <a:latin typeface="Arial" pitchFamily="34" charset="0"/>
                <a:cs typeface="Arial" pitchFamily="34" charset="0"/>
              </a:rPr>
              <a:t>To change the  image on this slide, select the picture and delete it. Then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252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5/15/23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5/15/23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5/15/23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5/15/23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5/15/23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5/15/23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5/15/23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5/15/23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5/15/23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5/15/23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/>
              <a:t>5/15/23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5/15/23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microsoft.com/office/2007/relationships/hdphoto" Target="../media/hdphoto3.wdp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104899" y="2292094"/>
            <a:ext cx="9599544" cy="2219691"/>
          </a:xfrm>
        </p:spPr>
        <p:txBody>
          <a:bodyPr anchor="ctr">
            <a:normAutofit/>
          </a:bodyPr>
          <a:lstStyle/>
          <a:p>
            <a:r>
              <a:rPr lang="en-US" b="1" cap="none" dirty="0"/>
              <a:t>The Significance Of Continuous User Authentication Of Mobile Devices: </a:t>
            </a:r>
            <a:r>
              <a:rPr lang="en-US" cap="none" dirty="0">
                <a:latin typeface="Plantagenet Cherokee" panose="02020000000000000000" pitchFamily="18" charset="-79"/>
                <a:cs typeface="Plantagenet Cherokee" panose="02020000000000000000" pitchFamily="18" charset="-79"/>
              </a:rPr>
              <a:t>Enhancing Security And Privacy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RMPP_PCOM7E | Student # </a:t>
            </a:r>
            <a:r>
              <a:rPr lang="en-CA" dirty="0"/>
              <a:t>12687766</a:t>
            </a:r>
            <a:endParaRPr lang="en-US" dirty="0"/>
          </a:p>
        </p:txBody>
      </p:sp>
      <p:pic>
        <p:nvPicPr>
          <p:cNvPr id="4" name="Picture Placeholder 3" descr="Open book on table, blurred shelves of books in background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0" r="8890"/>
          <a:stretch>
            <a:fillRect/>
          </a:stretch>
        </p:blipFill>
        <p:spPr>
          <a:xfrm>
            <a:off x="10605052" y="4300117"/>
            <a:ext cx="1556120" cy="1256797"/>
          </a:xfrm>
        </p:spPr>
      </p:pic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104899" y="2292094"/>
            <a:ext cx="9599544" cy="2219691"/>
          </a:xfrm>
        </p:spPr>
        <p:txBody>
          <a:bodyPr anchor="ctr">
            <a:normAutofit/>
          </a:bodyPr>
          <a:lstStyle/>
          <a:p>
            <a:r>
              <a:rPr lang="en-US" b="1" cap="none" dirty="0"/>
              <a:t>Appreciate Your Time!</a:t>
            </a:r>
            <a:endParaRPr lang="en-US" cap="none" dirty="0">
              <a:latin typeface="Plantagenet Cherokee" panose="02020000000000000000" pitchFamily="18" charset="-79"/>
              <a:cs typeface="Plantagenet Cherokee" panose="02020000000000000000" pitchFamily="18" charset="-79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RMPP_PCOM7E | Student # </a:t>
            </a:r>
            <a:r>
              <a:rPr lang="en-CA" dirty="0"/>
              <a:t>12687766</a:t>
            </a:r>
            <a:endParaRPr lang="en-US" dirty="0"/>
          </a:p>
        </p:txBody>
      </p:sp>
      <p:pic>
        <p:nvPicPr>
          <p:cNvPr id="4" name="Picture Placeholder 3" descr="Open book on table, blurred shelves of books in background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0" r="8890"/>
          <a:stretch>
            <a:fillRect/>
          </a:stretch>
        </p:blipFill>
        <p:spPr>
          <a:xfrm>
            <a:off x="10605052" y="4300117"/>
            <a:ext cx="1556120" cy="1256797"/>
          </a:xfrm>
        </p:spPr>
      </p:pic>
    </p:spTree>
    <p:extLst>
      <p:ext uri="{BB962C8B-B14F-4D97-AF65-F5344CB8AC3E}">
        <p14:creationId xmlns:p14="http://schemas.microsoft.com/office/powerpoint/2010/main" val="3566998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en-US" dirty="0"/>
              <a:t>Reference List</a:t>
            </a:r>
          </a:p>
        </p:txBody>
      </p:sp>
      <p:pic>
        <p:nvPicPr>
          <p:cNvPr id="2" name="Audio Recording May 15, 2023 at 6:01:39 PM">
            <a:hlinkClick r:id="" action="ppaction://media"/>
            <a:extLst>
              <a:ext uri="{FF2B5EF4-FFF2-40B4-BE49-F238E27FC236}">
                <a16:creationId xmlns:a16="http://schemas.microsoft.com/office/drawing/2014/main" id="{94623BB2-91E5-3114-A5CA-2CDC6EF83B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95878" y="76200"/>
            <a:ext cx="486000" cy="48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725B24-14D5-B1B4-6EB6-34F2A235B862}"/>
              </a:ext>
            </a:extLst>
          </p:cNvPr>
          <p:cNvSpPr txBox="1"/>
          <p:nvPr/>
        </p:nvSpPr>
        <p:spPr>
          <a:xfrm>
            <a:off x="1104900" y="1483566"/>
            <a:ext cx="10287777" cy="50311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Abomhara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 and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Køien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G.M., 2014, May, ‘Security and privacy in the Internet of Things: Current status and open issues’, In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2014 international conference on privacy and security in mobile systems (PRISMS)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(pp. 1-8). IEEE.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Chin, E., Felt, A.P.,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Sekar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V. and Wagner, D., 2012, July, ‘We are measuring user confidence in smartphone security and privacy’, In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Proceedings of the eighth symposium on usable privacy and security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(pp. 1-16).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Feng, T., Liu, Z., Kwon, K.A., Shi, W.,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Carbunar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B., Jiang, Y. and Nguyen, N., 2012, November, ‘Continuous mobile authentication using touchscreen gestures’, In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2012 IEEE conference on technologies for homeland security (HST)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(pp. 451-456). IEEE.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Ismagilova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E., Hughes, L., Rana, N.P. and Dwivedi, Y.K., 2020, ‘Security, privacy, and risks within smart cities: Literature review and development of a smart city interaction framework’, 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Information Systems Frontiers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pp.1-22.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Jose, C.J. and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Rajasree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M.S., 2023, ‘Implicit Continuous User Authentication for Mobile Devices Based on Deep Reinforcement Learning’, 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SYSTEMS SCIENCE AND ENGINEERING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44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(2), pp.1357-1372.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Polla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M., Martinelli, F. and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Sgandurra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D., 2012, ‘A survey on security for mobile devices’,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IEEE communications surveys &amp; Tutorials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15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(1), pp.446-471.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Martínez-Pérez, B., De La Torre-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Díez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I. and López-Coronado, M., 2015, ‘Privacy and security in mobile health apps: a review and recommendations’,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Journal of medical systems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39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pp.1-8.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Mombeuil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C. and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Uhde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H., 2021, ‘Relative convenience, relative advantage, perceived security, perceived privacy, and continuous use intention of China's WeChat Pay: A mixed-method two-phase design study’, 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Journal of Retailing and Consumer Services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59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p.102384.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Patel, V.M.,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Chellappa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R., Chandra, D. and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Barbello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B., 2016, ‘Continuous user authentication on mobile devices: Recent progress and remaining challenges’,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IEEE Signal Processing Magazine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33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(4), pp.49-61.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Shabtai, A.,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Fledel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Y.,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Kanonov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U.,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Elovici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Y.,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Dolev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S. and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Glezer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C., 2010, ‘Google Android: A comprehensive security assessment’, 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IEEE Security &amp; Privacy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8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(2), pp.35-44.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Sicari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Rizzardi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Grieco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L.A. and Coen-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Porisini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A., 2015, ‘Security, privacy, and trust in Internet of Things: The road ahead’, 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Computer networks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76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pp.146-164.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Skalkos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A.,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Stylios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I.,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Karyda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M. and </a:t>
            </a:r>
            <a:r>
              <a:rPr lang="en-US" sz="1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Kokolakis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S., 2021, ‘Users' privacy attitudes towards using behavioral biometrics continuous authentication (BBCA) technologies: A protection motivation theory approach’, 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Journal of Cybersecurity and Privacy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 </a:t>
            </a:r>
            <a:r>
              <a:rPr lang="en-US" sz="10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sz="1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(4), pp.743-766.</a:t>
            </a:r>
            <a:endParaRPr lang="en-CA" sz="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567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Problem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devices are a part of everyday life</a:t>
            </a:r>
          </a:p>
          <a:p>
            <a:r>
              <a:rPr lang="en-US" dirty="0"/>
              <a:t>Securing mobile devices with a single layer of security (e.g. PIN) isn’t sufficient</a:t>
            </a:r>
          </a:p>
          <a:p>
            <a:r>
              <a:rPr lang="en-US" dirty="0"/>
              <a:t>Various added layers to verify identities:</a:t>
            </a:r>
          </a:p>
          <a:p>
            <a:pPr lvl="1"/>
            <a:r>
              <a:rPr lang="en-US" dirty="0"/>
              <a:t>Biometric Authentication</a:t>
            </a:r>
          </a:p>
          <a:p>
            <a:pPr lvl="1"/>
            <a:r>
              <a:rPr lang="en-US" dirty="0"/>
              <a:t>Behavioral Authentication</a:t>
            </a:r>
          </a:p>
          <a:p>
            <a:pPr lvl="1"/>
            <a:r>
              <a:rPr lang="en-US" dirty="0"/>
              <a:t>Location-Based Authentication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7725A48-B28D-D18B-A89A-EB7A0D4D3D15}"/>
              </a:ext>
            </a:extLst>
          </p:cNvPr>
          <p:cNvGrpSpPr/>
          <p:nvPr/>
        </p:nvGrpSpPr>
        <p:grpSpPr>
          <a:xfrm>
            <a:off x="1264974" y="4206307"/>
            <a:ext cx="9660533" cy="2289600"/>
            <a:chOff x="2195816" y="3331027"/>
            <a:chExt cx="9660533" cy="2289600"/>
          </a:xfrm>
        </p:grpSpPr>
        <p:pic>
          <p:nvPicPr>
            <p:cNvPr id="1028" name="Picture 4" descr="23,300+ Biometrics Illustrations, Royalty-Free Vector Graphics &amp; Clip Art -  iStock | Biometric screening, Facial recognition, Biometric security">
              <a:extLst>
                <a:ext uri="{FF2B5EF4-FFF2-40B4-BE49-F238E27FC236}">
                  <a16:creationId xmlns:a16="http://schemas.microsoft.com/office/drawing/2014/main" id="{BA05C9AF-73DE-60EA-72ED-4863D7B92BB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709"/>
            <a:stretch/>
          </p:blipFill>
          <p:spPr bwMode="auto">
            <a:xfrm>
              <a:off x="2195816" y="3331027"/>
              <a:ext cx="2887614" cy="2289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9F18F0C-F86D-5120-DD41-671757890B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63164" y="3331027"/>
              <a:ext cx="2565200" cy="2289600"/>
            </a:xfrm>
            <a:prstGeom prst="rect">
              <a:avLst/>
            </a:prstGeom>
          </p:spPr>
        </p:pic>
        <p:pic>
          <p:nvPicPr>
            <p:cNvPr id="1034" name="Picture 10" descr="60+ Location Based Services Illustrations, Royalty-Free Vector Graphics &amp; Clip  Art - iStock | Location based advertising, Lbs, Woman looking at">
              <a:extLst>
                <a:ext uri="{FF2B5EF4-FFF2-40B4-BE49-F238E27FC236}">
                  <a16:creationId xmlns:a16="http://schemas.microsoft.com/office/drawing/2014/main" id="{5E9A52B7-195E-9DA3-1552-B4096673577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39" t="3514" r="3827" b="28484"/>
            <a:stretch/>
          </p:blipFill>
          <p:spPr bwMode="auto">
            <a:xfrm>
              <a:off x="8808098" y="3331027"/>
              <a:ext cx="3048251" cy="2289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Audio Recording May 15, 2023 at 5:38:25 PM">
            <a:hlinkClick r:id="" action="ppaction://media"/>
            <a:extLst>
              <a:ext uri="{FF2B5EF4-FFF2-40B4-BE49-F238E27FC236}">
                <a16:creationId xmlns:a16="http://schemas.microsoft.com/office/drawing/2014/main" id="{2A21DFBD-94A0-98E7-6AF4-B20F198269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26885" y="144105"/>
            <a:ext cx="486000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7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04899" y="1600200"/>
            <a:ext cx="10091835" cy="4716624"/>
          </a:xfrm>
        </p:spPr>
        <p:txBody>
          <a:bodyPr/>
          <a:lstStyle/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How can users' security and privacy be improved by implementing continuous user authentication on mobile devices?</a:t>
            </a:r>
            <a:endParaRPr lang="en-C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 continuous user authentication techniques improve mobile device security and privacy most?</a:t>
            </a:r>
            <a:endParaRPr lang="en-C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 are the moral ramifications of continuous user authentication, and how many rules for its proper application are created?</a:t>
            </a:r>
            <a:endParaRPr lang="en-C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terms of security and user experience, how effective is continuous user authentication as a mobile device security mechanism, and how does it compare to more conventional authentication methods?</a:t>
            </a:r>
            <a:endParaRPr lang="en-C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2054" name="Picture 6" descr="Crafting a Research Question - WI+RE">
            <a:extLst>
              <a:ext uri="{FF2B5EF4-FFF2-40B4-BE49-F238E27FC236}">
                <a16:creationId xmlns:a16="http://schemas.microsoft.com/office/drawing/2014/main" id="{9AC663C0-DE93-2E63-943B-76BFB2D45A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0576" y="4525346"/>
            <a:ext cx="2915039" cy="2915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Recording May 15, 2023 at 5:39:56 PM">
            <a:hlinkClick r:id="" action="ppaction://media"/>
            <a:extLst>
              <a:ext uri="{FF2B5EF4-FFF2-40B4-BE49-F238E27FC236}">
                <a16:creationId xmlns:a16="http://schemas.microsoft.com/office/drawing/2014/main" id="{26B1D18F-20E5-BD7B-D929-B08E6D7FA9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92935" y="138681"/>
            <a:ext cx="486000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26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Existing Literature</a:t>
            </a:r>
          </a:p>
          <a:p>
            <a:r>
              <a:rPr lang="en-US" dirty="0"/>
              <a:t>Evaluate Effectiveness</a:t>
            </a:r>
          </a:p>
          <a:p>
            <a:r>
              <a:rPr lang="en-US" dirty="0"/>
              <a:t>Development and Testing</a:t>
            </a:r>
          </a:p>
          <a:p>
            <a:r>
              <a:rPr lang="en-US" dirty="0"/>
              <a:t>Developed Model’s Effectiveness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E6612B5-32B8-32B8-4397-999A6C11BBBF}"/>
              </a:ext>
            </a:extLst>
          </p:cNvPr>
          <p:cNvGrpSpPr/>
          <p:nvPr/>
        </p:nvGrpSpPr>
        <p:grpSpPr>
          <a:xfrm>
            <a:off x="5674758" y="1499737"/>
            <a:ext cx="6130413" cy="5551987"/>
            <a:chOff x="5227743" y="1443754"/>
            <a:chExt cx="6130413" cy="5551987"/>
          </a:xfrm>
        </p:grpSpPr>
        <p:pic>
          <p:nvPicPr>
            <p:cNvPr id="3074" name="Picture 2" descr="Objectives Cliparts - Cliparts Zone">
              <a:extLst>
                <a:ext uri="{FF2B5EF4-FFF2-40B4-BE49-F238E27FC236}">
                  <a16:creationId xmlns:a16="http://schemas.microsoft.com/office/drawing/2014/main" id="{4CC73D13-311E-1D17-8E08-AD6293B77F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27743" y="2857212"/>
              <a:ext cx="3657600" cy="3505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Literature Icons - Free SVG &amp; PNG Literature Images - Noun Project">
              <a:extLst>
                <a:ext uri="{FF2B5EF4-FFF2-40B4-BE49-F238E27FC236}">
                  <a16:creationId xmlns:a16="http://schemas.microsoft.com/office/drawing/2014/main" id="{06454363-5A91-9670-2F54-C3835A4F55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53231" y="1633694"/>
              <a:ext cx="1098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Evaluation - Free files and folders icons">
              <a:extLst>
                <a:ext uri="{FF2B5EF4-FFF2-40B4-BE49-F238E27FC236}">
                  <a16:creationId xmlns:a16="http://schemas.microsoft.com/office/drawing/2014/main" id="{E6346BEC-1CB7-1B91-AA0F-89F548D4EF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47463" y="2451162"/>
              <a:ext cx="1098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 descr="Test-Driven-Development Icons - Free SVG &amp; PNG Test-Driven-Development  Images - Noun Project">
              <a:extLst>
                <a:ext uri="{FF2B5EF4-FFF2-40B4-BE49-F238E27FC236}">
                  <a16:creationId xmlns:a16="http://schemas.microsoft.com/office/drawing/2014/main" id="{C5576594-B152-19B1-4E52-6E654ED397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44957" y="3976200"/>
              <a:ext cx="1098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2" name="Picture 10" descr="Effective - Free business icons">
              <a:extLst>
                <a:ext uri="{FF2B5EF4-FFF2-40B4-BE49-F238E27FC236}">
                  <a16:creationId xmlns:a16="http://schemas.microsoft.com/office/drawing/2014/main" id="{6542D513-B8D3-6C8C-A587-249C510E9F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64707" y="5296416"/>
              <a:ext cx="1098000" cy="109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Arc 2">
              <a:extLst>
                <a:ext uri="{FF2B5EF4-FFF2-40B4-BE49-F238E27FC236}">
                  <a16:creationId xmlns:a16="http://schemas.microsoft.com/office/drawing/2014/main" id="{EA733427-8BD2-BBF3-2008-B7892BA41B48}"/>
                </a:ext>
              </a:extLst>
            </p:cNvPr>
            <p:cNvSpPr/>
            <p:nvPr/>
          </p:nvSpPr>
          <p:spPr>
            <a:xfrm rot="3170952">
              <a:off x="6026237" y="1663823"/>
              <a:ext cx="5551987" cy="5111850"/>
            </a:xfrm>
            <a:prstGeom prst="arc">
              <a:avLst>
                <a:gd name="adj1" fmla="val 11843221"/>
                <a:gd name="adj2" fmla="val 315612"/>
              </a:avLst>
            </a:prstGeom>
            <a:ln w="571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Audio Recording May 15, 2023 at 5:41:22 PM">
            <a:hlinkClick r:id="" action="ppaction://media"/>
            <a:extLst>
              <a:ext uri="{FF2B5EF4-FFF2-40B4-BE49-F238E27FC236}">
                <a16:creationId xmlns:a16="http://schemas.microsoft.com/office/drawing/2014/main" id="{91339091-36C8-5611-4F5D-9B460F93D7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38244" y="138681"/>
            <a:ext cx="486000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87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Mobile device security and privacy risks</a:t>
            </a:r>
          </a:p>
          <a:p>
            <a:r>
              <a:rPr lang="en-US" dirty="0"/>
              <a:t>Traditional authentication measures and their limitations</a:t>
            </a:r>
          </a:p>
          <a:p>
            <a:r>
              <a:rPr lang="en-US" dirty="0"/>
              <a:t>Continuous user authentication methods and their effectiveness</a:t>
            </a:r>
          </a:p>
          <a:p>
            <a:r>
              <a:rPr lang="en-US" dirty="0"/>
              <a:t>Mobile device security and privacy regulations and standards</a:t>
            </a:r>
          </a:p>
          <a:p>
            <a:r>
              <a:rPr lang="en-US" dirty="0"/>
              <a:t>User attitudes and perceptions towards continuous user authentication</a:t>
            </a:r>
          </a:p>
        </p:txBody>
      </p:sp>
      <p:pic>
        <p:nvPicPr>
          <p:cNvPr id="4100" name="Picture 4" descr="768 Literature Review Icon Images, Stock Photos &amp; Vectors | Shutterstock">
            <a:extLst>
              <a:ext uri="{FF2B5EF4-FFF2-40B4-BE49-F238E27FC236}">
                <a16:creationId xmlns:a16="http://schemas.microsoft.com/office/drawing/2014/main" id="{52CAB0F2-EA7A-ED0B-F0AA-B3D304EA89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649" t="10248" r="7708" b="17595"/>
          <a:stretch/>
        </p:blipFill>
        <p:spPr bwMode="auto">
          <a:xfrm>
            <a:off x="9302620" y="4124130"/>
            <a:ext cx="2761862" cy="2565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Recording May 15, 2023 at 5:46:22 PM">
            <a:hlinkClick r:id="" action="ppaction://media"/>
            <a:extLst>
              <a:ext uri="{FF2B5EF4-FFF2-40B4-BE49-F238E27FC236}">
                <a16:creationId xmlns:a16="http://schemas.microsoft.com/office/drawing/2014/main" id="{5FD415BE-AEDA-E4EA-951D-3D46B9A59D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11903" y="138681"/>
            <a:ext cx="486000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10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6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Methodology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104900" y="1600200"/>
            <a:ext cx="8962831" cy="4572000"/>
          </a:xfrm>
        </p:spPr>
        <p:txBody>
          <a:bodyPr/>
          <a:lstStyle/>
          <a:p>
            <a:r>
              <a:rPr lang="en-US" dirty="0"/>
              <a:t>Quantitative data to find and assess trends, patterns, and connections between variables</a:t>
            </a:r>
          </a:p>
          <a:p>
            <a:r>
              <a:rPr lang="en-US" dirty="0"/>
              <a:t>Online Survey on user attitudes (e.g. Google Forms) and examination using SPSS and Excel programs</a:t>
            </a:r>
          </a:p>
          <a:p>
            <a:r>
              <a:rPr lang="en-US" dirty="0"/>
              <a:t>Electronic database research (e.g. Google Scholar, Scopus, Web of Science)</a:t>
            </a:r>
          </a:p>
          <a:p>
            <a:r>
              <a:rPr lang="en-US" dirty="0"/>
              <a:t>Laws and Regulations (e.g. GDPR, PIPEDA)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124" name="Picture 4" descr="About — National Dairy Study">
            <a:extLst>
              <a:ext uri="{FF2B5EF4-FFF2-40B4-BE49-F238E27FC236}">
                <a16:creationId xmlns:a16="http://schemas.microsoft.com/office/drawing/2014/main" id="{10B737EC-D692-2740-D9EB-3A58664832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2615" y="4003092"/>
            <a:ext cx="2509416" cy="2509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Recording May 15, 2023 at 5:53:55 PM">
            <a:hlinkClick r:id="" action="ppaction://media"/>
            <a:extLst>
              <a:ext uri="{FF2B5EF4-FFF2-40B4-BE49-F238E27FC236}">
                <a16:creationId xmlns:a16="http://schemas.microsoft.com/office/drawing/2014/main" id="{AE3AA96D-445A-497C-B185-8E7689F53F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9031" y="76200"/>
            <a:ext cx="486000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98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4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en-US" dirty="0"/>
              <a:t>Ethical Considerations &amp; Risk Assessment</a:t>
            </a:r>
          </a:p>
        </p:txBody>
      </p:sp>
      <p:pic>
        <p:nvPicPr>
          <p:cNvPr id="6146" name="Picture 2" descr="Free Ethics Cliparts, Download Free Ethics Cliparts png images, Free  ClipArts on Clipart Library">
            <a:extLst>
              <a:ext uri="{FF2B5EF4-FFF2-40B4-BE49-F238E27FC236}">
                <a16:creationId xmlns:a16="http://schemas.microsoft.com/office/drawing/2014/main" id="{1C4E2BE0-7BF1-4BE8-6A2C-BF570F499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24778" y="2127380"/>
            <a:ext cx="4245948" cy="344450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1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>
            <a:normAutofit/>
          </a:bodyPr>
          <a:lstStyle/>
          <a:p>
            <a:r>
              <a:rPr lang="en-US" dirty="0"/>
              <a:t>Transparency with participants</a:t>
            </a:r>
          </a:p>
          <a:p>
            <a:r>
              <a:rPr lang="en-US" dirty="0"/>
              <a:t>Participant privacy</a:t>
            </a:r>
          </a:p>
          <a:p>
            <a:r>
              <a:rPr lang="en-US" dirty="0"/>
              <a:t>Ethics Committee</a:t>
            </a:r>
          </a:p>
        </p:txBody>
      </p:sp>
      <p:pic>
        <p:nvPicPr>
          <p:cNvPr id="2" name="Audio Recording May 15, 2023 at 5:57:19 PM">
            <a:hlinkClick r:id="" action="ppaction://media"/>
            <a:extLst>
              <a:ext uri="{FF2B5EF4-FFF2-40B4-BE49-F238E27FC236}">
                <a16:creationId xmlns:a16="http://schemas.microsoft.com/office/drawing/2014/main" id="{623EB1E3-2480-DB97-F168-2839C557AE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30563" y="76200"/>
            <a:ext cx="486000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0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en-US" dirty="0"/>
              <a:t>Description of Artifact (s)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/>
          <a:p>
            <a:pPr marL="228600" indent="-228600"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US" sz="2000" dirty="0"/>
              <a:t>Fresh information &amp; new perspective</a:t>
            </a:r>
          </a:p>
          <a:p>
            <a:pPr marL="228600" indent="-228600"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US" sz="2000" dirty="0"/>
              <a:t>Security awareness</a:t>
            </a:r>
          </a:p>
          <a:p>
            <a:pPr marL="228600" indent="-228600"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US" sz="2000" dirty="0"/>
              <a:t>Aid the industry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E6030C-83F4-C04B-CB0F-E80337FEED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1848" y="1640033"/>
            <a:ext cx="5445252" cy="4492332"/>
          </a:xfrm>
          <a:prstGeom prst="rect">
            <a:avLst/>
          </a:prstGeom>
          <a:noFill/>
        </p:spPr>
      </p:pic>
      <p:pic>
        <p:nvPicPr>
          <p:cNvPr id="4" name="Audio Recording May 15, 2023 at 6:00:52 PM">
            <a:hlinkClick r:id="" action="ppaction://media"/>
            <a:extLst>
              <a:ext uri="{FF2B5EF4-FFF2-40B4-BE49-F238E27FC236}">
                <a16:creationId xmlns:a16="http://schemas.microsoft.com/office/drawing/2014/main" id="{BAD6F9FD-C5E1-A60E-2793-F9A860887E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55919" y="76200"/>
            <a:ext cx="486000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81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0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</p:spPr>
        <p:txBody>
          <a:bodyPr anchor="b">
            <a:normAutofit/>
          </a:bodyPr>
          <a:lstStyle/>
          <a:p>
            <a:r>
              <a:rPr lang="en-US" dirty="0"/>
              <a:t>Timeline of Proposed Activities</a:t>
            </a:r>
          </a:p>
        </p:txBody>
      </p:sp>
      <p:pic>
        <p:nvPicPr>
          <p:cNvPr id="8194" name="Picture 2" descr="Timeline - Free business and finance icons">
            <a:extLst>
              <a:ext uri="{FF2B5EF4-FFF2-40B4-BE49-F238E27FC236}">
                <a16:creationId xmlns:a16="http://schemas.microsoft.com/office/drawing/2014/main" id="{C94BCC33-E229-0A85-0221-E483E2045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76350" y="1600200"/>
            <a:ext cx="4571999" cy="4571999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1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>
            <a:normAutofit/>
          </a:bodyPr>
          <a:lstStyle/>
          <a:p>
            <a:r>
              <a:rPr lang="en-US" dirty="0"/>
              <a:t>Literature review: 2 months</a:t>
            </a:r>
            <a:endParaRPr lang="en-CA" dirty="0"/>
          </a:p>
          <a:p>
            <a:r>
              <a:rPr lang="en-US" dirty="0"/>
              <a:t>Survey: 1 month</a:t>
            </a:r>
            <a:endParaRPr lang="en-CA" dirty="0"/>
          </a:p>
          <a:p>
            <a:r>
              <a:rPr lang="en-US" dirty="0"/>
              <a:t>Case study: 6 months</a:t>
            </a:r>
            <a:endParaRPr lang="en-CA" dirty="0"/>
          </a:p>
          <a:p>
            <a:r>
              <a:rPr lang="en-US" dirty="0"/>
              <a:t>Analysis of data: 2 months</a:t>
            </a:r>
            <a:endParaRPr lang="en-CA" dirty="0"/>
          </a:p>
          <a:p>
            <a:r>
              <a:rPr lang="en-US" dirty="0"/>
              <a:t>Writing up and submission of the research report: 3 months</a:t>
            </a:r>
            <a:endParaRPr lang="en-CA" dirty="0"/>
          </a:p>
          <a:p>
            <a:r>
              <a:rPr lang="en-US" dirty="0"/>
              <a:t>The timeline may be subject to change depending on unforeseen circumstances.</a:t>
            </a:r>
            <a:endParaRPr lang="en-CA" dirty="0"/>
          </a:p>
        </p:txBody>
      </p:sp>
      <p:pic>
        <p:nvPicPr>
          <p:cNvPr id="2" name="Audio Recording May 15, 2023 at 6:01:39 PM">
            <a:hlinkClick r:id="" action="ppaction://media"/>
            <a:extLst>
              <a:ext uri="{FF2B5EF4-FFF2-40B4-BE49-F238E27FC236}">
                <a16:creationId xmlns:a16="http://schemas.microsoft.com/office/drawing/2014/main" id="{94623BB2-91E5-3114-A5CA-2CDC6EF83B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95878" y="76200"/>
            <a:ext cx="486000" cy="4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53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F03431380.potx" id="{B573BD99-E105-4D2A-964B-B901A176567A}" vid="{B1D363B9-18DE-4874-9E2B-FD69B5C6548D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C8B9CA-0273-4370-889A-FC05DA5C2FA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DDBB83-77C1-4099-A0AA-289882E745E2}">
  <ds:schemaRefs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</TotalTime>
  <Words>995</Words>
  <Application>Microsoft Macintosh PowerPoint</Application>
  <PresentationFormat>Widescreen</PresentationFormat>
  <Paragraphs>66</Paragraphs>
  <Slides>11</Slides>
  <Notes>2</Notes>
  <HiddenSlides>0</HiddenSlides>
  <MMClips>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Euphemia</vt:lpstr>
      <vt:lpstr>Plantagenet Cherokee</vt:lpstr>
      <vt:lpstr>Times New Roman</vt:lpstr>
      <vt:lpstr>Wingdings</vt:lpstr>
      <vt:lpstr>Academic Literature 16x9</vt:lpstr>
      <vt:lpstr>The Significance Of Continuous User Authentication Of Mobile Devices: Enhancing Security And Privacy</vt:lpstr>
      <vt:lpstr>Research Problem</vt:lpstr>
      <vt:lpstr>Research Questions</vt:lpstr>
      <vt:lpstr>Objectives</vt:lpstr>
      <vt:lpstr>Literature Review</vt:lpstr>
      <vt:lpstr>Research Methodology</vt:lpstr>
      <vt:lpstr>Ethical Considerations &amp; Risk Assessment</vt:lpstr>
      <vt:lpstr>Description of Artifact (s)</vt:lpstr>
      <vt:lpstr>Timeline of Proposed Activities</vt:lpstr>
      <vt:lpstr>Appreciate Your Time!</vt:lpstr>
      <vt:lpstr>Reference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Significance Of Continuous User Authentication Of Mobile Devices: Enhancing Security And Privacy</dc:title>
  <dc:creator>Qasim, Muhammad</dc:creator>
  <cp:lastModifiedBy>Qasim, Muhammad</cp:lastModifiedBy>
  <cp:revision>27</cp:revision>
  <dcterms:created xsi:type="dcterms:W3CDTF">2023-05-15T17:56:15Z</dcterms:created>
  <dcterms:modified xsi:type="dcterms:W3CDTF">2023-05-15T22:08:16Z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